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73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0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1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5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8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1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5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3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9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8/27/2024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1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ndo abstracto triangular">
            <a:extLst>
              <a:ext uri="{FF2B5EF4-FFF2-40B4-BE49-F238E27FC236}">
                <a16:creationId xmlns:a16="http://schemas.microsoft.com/office/drawing/2014/main" id="{2A54B453-9B76-CD45-EBF1-857C270AB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18BDCB-8FB9-2CEB-D74E-FF4BC20D9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750" y="573741"/>
            <a:ext cx="8572500" cy="1733178"/>
          </a:xfrm>
        </p:spPr>
        <p:txBody>
          <a:bodyPr anchor="b">
            <a:normAutofit/>
          </a:bodyPr>
          <a:lstStyle/>
          <a:p>
            <a:r>
              <a:rPr lang="es-GT">
                <a:solidFill>
                  <a:srgbClr val="FFFFFF"/>
                </a:solidFill>
              </a:rPr>
              <a:t>Python</a:t>
            </a:r>
            <a:endParaRPr lang="es-GT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D55D12-1402-708F-7D3D-9F240577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41" y="3328334"/>
            <a:ext cx="43815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2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 - Tutorial de Python _ Iteraciones">
            <a:hlinkClick r:id="" action="ppaction://media"/>
            <a:extLst>
              <a:ext uri="{FF2B5EF4-FFF2-40B4-BE49-F238E27FC236}">
                <a16:creationId xmlns:a16="http://schemas.microsoft.com/office/drawing/2014/main" id="{855C0F54-A549-7D67-1DD1-218F690370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683" y="256643"/>
            <a:ext cx="10662008" cy="5997242"/>
          </a:xfrm>
        </p:spPr>
      </p:pic>
    </p:spTree>
    <p:extLst>
      <p:ext uri="{BB962C8B-B14F-4D97-AF65-F5344CB8AC3E}">
        <p14:creationId xmlns:p14="http://schemas.microsoft.com/office/powerpoint/2010/main" val="24788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1B0DAD3-DAD3-4D41-8EF0-B03422E47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/>
          </a:solidFill>
        </p:grpSpPr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729F7DF5-CF56-4F67-9883-903E49BE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B7E65000-B427-4CEF-B2A9-ECA83985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1D82BADA-E191-4C51-A377-7D1EA989D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C074E073-07CB-4DD6-BFC8-E9FD63D4A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211152B9-90BD-4804-BCC5-4B0FEEF3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941B26CC-1C9B-4149-9647-3A0E0C9D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7576EDD8-60BD-4230-9FE5-5302F9120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F68478BC-1899-4718-B999-C7EE2F6F5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B02BAA58-19A0-4BE5-8596-7AF02A91C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ED0FD3ED-A6B2-480A-8B6C-36B492164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46C958D0-B4D1-4E20-87DA-CDF757B56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3E2B5B4A-13C5-4187-BF16-1B0C4EC6D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9" name="Freeform 43">
              <a:extLst>
                <a:ext uri="{FF2B5EF4-FFF2-40B4-BE49-F238E27FC236}">
                  <a16:creationId xmlns:a16="http://schemas.microsoft.com/office/drawing/2014/main" id="{8B7A471E-57F9-4AC4-B3DE-6A75C2A49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01E6B5E8-B33D-4D70-B30A-823D65538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04BD65AE-3613-409E-859A-F5E47E7ED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6AC52B47-CF30-4905-A913-8016FD7D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945DD375-89B4-4594-879C-C88E3E07E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4EF2ED92-CD73-4432-B715-54794B6CC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4C080334-01D5-4AEE-B802-115F8FF4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5B2CD9BC-4DF9-4317-9F4F-168D1E48F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7" name="Freeform 59">
              <a:extLst>
                <a:ext uri="{FF2B5EF4-FFF2-40B4-BE49-F238E27FC236}">
                  <a16:creationId xmlns:a16="http://schemas.microsoft.com/office/drawing/2014/main" id="{9ED340BE-C2EA-4C3D-9E5F-49D0601E2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8" name="Freeform 60">
              <a:extLst>
                <a:ext uri="{FF2B5EF4-FFF2-40B4-BE49-F238E27FC236}">
                  <a16:creationId xmlns:a16="http://schemas.microsoft.com/office/drawing/2014/main" id="{F83C564A-309A-4BE2-A1B7-CB9000A40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9" name="Freeform 61">
              <a:extLst>
                <a:ext uri="{FF2B5EF4-FFF2-40B4-BE49-F238E27FC236}">
                  <a16:creationId xmlns:a16="http://schemas.microsoft.com/office/drawing/2014/main" id="{6DB3A353-2237-4080-B766-F62A628B3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F97333D1-A657-49E4-BCD3-47476A14C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D848B0DC-182E-4466-BC72-7D1D16380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60CE5FE2-5C67-4168-A845-1851C07B7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FFD9F71E-ACAB-4435-8558-5C891704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D8F3C4EF-CAB3-477F-9BE6-7AE0EE086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99F3B109-2DD1-4023-AB8C-C4CFFBC1E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AEE61596-3CEF-4CF6-A4FA-226265438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ACA5CDA1-D484-482B-924A-C21EFFB26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8BAD048C-9E22-4DAB-BB3C-8978DFC7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1A2637B3-8C74-4B55-872D-CFE1F1929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C73B0390-BD3E-4AFB-ADF3-676ECF890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35236E6F-9C25-49CE-9078-306D3A5F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6D4BFF5-1B3A-44D0-9720-143617E00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77FD726E-2EB9-4305-BEE5-7C48D51C9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25E6083A-3C52-4763-92A2-1B88843E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CA90BF22-94F7-4D52-8725-FDCE69CE6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" name="Freeform 33">
              <a:extLst>
                <a:ext uri="{FF2B5EF4-FFF2-40B4-BE49-F238E27FC236}">
                  <a16:creationId xmlns:a16="http://schemas.microsoft.com/office/drawing/2014/main" id="{998A2F47-3F4E-4065-86CF-B49B258FF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65AF8C00-7E07-4E42-A41A-08417BB0E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E0C04B54-4EF5-4B04-A708-8339062D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C16D1625-1345-49A9-9FAE-3600E0D11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B8817E5F-6964-4B89-9CD1-CD4621B6E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952E3586-DC86-4B27-AAC4-D005819D2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22CB13D9-EA0B-45B8-8E8F-3AABBE9D7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3755BB78-63DB-4A8C-A113-795862B37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68D97FB6-919C-4D25-A4CE-65C0BB8B4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B7FB8601-BFD8-42A2-BFC8-826DA567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E66A3773-870D-43D8-97C8-9210A0288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" name="Freeform 45">
              <a:extLst>
                <a:ext uri="{FF2B5EF4-FFF2-40B4-BE49-F238E27FC236}">
                  <a16:creationId xmlns:a16="http://schemas.microsoft.com/office/drawing/2014/main" id="{08736EF7-6BB0-4CA8-B063-CD217FF9B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57EBF709-9E0F-48A1-BCDD-F3C74F1D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251EC588-C357-470F-A194-F4A0C32B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02592C96-1066-4F6E-9353-4FF1D5ED9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B5016669-96C5-4574-B536-65060BCE9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5C697245-37CA-4D12-9F8C-308595014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3776B83C-39DC-4C02-B33B-848604D0A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BCAE8BE1-A178-4D43-B3B0-FF22D765F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1B19870-0FE7-493D-837F-285ABFBC6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23" y="1866900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93BDBE-47AF-4672-83E5-E5D402AA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864" y="2541909"/>
            <a:ext cx="9125774" cy="22345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Ejercicio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46799A1-45E6-4D75-A65E-3DC1CBA63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06308"/>
            <a:ext cx="12161561" cy="1011909"/>
            <a:chOff x="0" y="5106308"/>
            <a:chExt cx="12161561" cy="1011909"/>
          </a:xfrm>
          <a:solidFill>
            <a:schemeClr val="bg2">
              <a:lumMod val="90000"/>
            </a:schemeClr>
          </a:solidFill>
        </p:grpSpPr>
        <p:sp>
          <p:nvSpPr>
            <p:cNvPr id="130" name="Freeform 6">
              <a:extLst>
                <a:ext uri="{FF2B5EF4-FFF2-40B4-BE49-F238E27FC236}">
                  <a16:creationId xmlns:a16="http://schemas.microsoft.com/office/drawing/2014/main" id="{AC330A61-D374-4C19-A498-D92825915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9874" y="5905202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8">
              <a:extLst>
                <a:ext uri="{FF2B5EF4-FFF2-40B4-BE49-F238E27FC236}">
                  <a16:creationId xmlns:a16="http://schemas.microsoft.com/office/drawing/2014/main" id="{D2E8C6F2-9778-4F3E-BC70-678D4A1AF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6944" y="521819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9">
              <a:extLst>
                <a:ext uri="{FF2B5EF4-FFF2-40B4-BE49-F238E27FC236}">
                  <a16:creationId xmlns:a16="http://schemas.microsoft.com/office/drawing/2014/main" id="{D54E97BD-321E-44B3-9801-6FDE239E3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41251" y="522109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80">
              <a:extLst>
                <a:ext uri="{FF2B5EF4-FFF2-40B4-BE49-F238E27FC236}">
                  <a16:creationId xmlns:a16="http://schemas.microsoft.com/office/drawing/2014/main" id="{B5055F81-BD7F-4DB5-BEF7-7F071CB67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20310" y="522882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1">
              <a:extLst>
                <a:ext uri="{FF2B5EF4-FFF2-40B4-BE49-F238E27FC236}">
                  <a16:creationId xmlns:a16="http://schemas.microsoft.com/office/drawing/2014/main" id="{B264ECD3-5643-4E8C-A4AE-9614B9884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4678" y="522495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2">
              <a:extLst>
                <a:ext uri="{FF2B5EF4-FFF2-40B4-BE49-F238E27FC236}">
                  <a16:creationId xmlns:a16="http://schemas.microsoft.com/office/drawing/2014/main" id="{559FD0BF-60BC-4C62-A8DA-1CC202B04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6108" y="523558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3">
              <a:extLst>
                <a:ext uri="{FF2B5EF4-FFF2-40B4-BE49-F238E27FC236}">
                  <a16:creationId xmlns:a16="http://schemas.microsoft.com/office/drawing/2014/main" id="{EE9B17C0-9746-4D91-B4C2-63A8B9A6A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4036" y="521433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92756CAE-67ED-426A-973D-249AF25D7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2437" y="524234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6">
              <a:extLst>
                <a:ext uri="{FF2B5EF4-FFF2-40B4-BE49-F238E27FC236}">
                  <a16:creationId xmlns:a16="http://schemas.microsoft.com/office/drawing/2014/main" id="{EEE08FAC-78DF-4A80-8995-D56C3A746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337301" y="5216054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9">
              <a:extLst>
                <a:ext uri="{FF2B5EF4-FFF2-40B4-BE49-F238E27FC236}">
                  <a16:creationId xmlns:a16="http://schemas.microsoft.com/office/drawing/2014/main" id="{B7F45F94-0B0A-4460-9B34-C2D5DD91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42384" y="5279057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0">
              <a:extLst>
                <a:ext uri="{FF2B5EF4-FFF2-40B4-BE49-F238E27FC236}">
                  <a16:creationId xmlns:a16="http://schemas.microsoft.com/office/drawing/2014/main" id="{84AF90BD-13C5-489A-A244-738361C38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08229" y="531479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8636C71E-FDF4-4067-8964-0383DCEF4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4502" y="5522505"/>
              <a:ext cx="166807" cy="110131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4D59A51B-1C1C-450B-BE71-97BCDE2ED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21611" y="5536031"/>
              <a:ext cx="159463" cy="114961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1DEFC6A-DFE8-4910-B694-5C8BCDD72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89724" y="5550520"/>
              <a:ext cx="182543" cy="96607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A8327A67-E29D-4518-A159-1D1B29F7E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47588" y="5550519"/>
              <a:ext cx="143728" cy="107233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9EBF60B4-95B9-4CE2-9D35-B9CE820D1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18299" y="5554385"/>
              <a:ext cx="182543" cy="100470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F12EC896-1AF7-4EF5-9F1B-98DDAE69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42549" y="5556455"/>
              <a:ext cx="151070" cy="135248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5408F943-F7D0-4319-A4CE-FAD2CAC16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11962" y="5568877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ACF9436A-A28C-4CF1-8B46-1B57E4EB5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02434" y="5568876"/>
              <a:ext cx="139530" cy="96607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38C96455-61C2-4B3A-8327-25F051FD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56403" y="5844201"/>
              <a:ext cx="151070" cy="96607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74A5BAF0-CAEA-4B4A-B9B3-2DC4346A0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371547" y="5819085"/>
              <a:ext cx="166807" cy="111097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F278E2E6-7EF6-4E45-AF96-A155E7E6F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96767" y="5848067"/>
              <a:ext cx="186739" cy="96607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D656A53C-1D0D-4AB0-ADC0-0F2016AC4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80781" y="5851932"/>
              <a:ext cx="139530" cy="103369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0C80B8A3-D49B-47CD-A9EF-2E4F1902F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05752" y="5854830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6ADD7E2A-687D-457A-9B01-3888E0F5A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92491" y="5851931"/>
              <a:ext cx="146874" cy="139112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B5F9E127-756B-4B48-8CCC-D088C9B49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00671" y="5862558"/>
              <a:ext cx="152120" cy="99505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F7964247-6EEE-448D-BA18-D43679952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75578" y="5883811"/>
              <a:ext cx="194084" cy="193212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7C00FE03-C4B3-406A-B3B5-8652A07B0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94827" y="5255525"/>
              <a:ext cx="178347" cy="88879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3">
              <a:extLst>
                <a:ext uri="{FF2B5EF4-FFF2-40B4-BE49-F238E27FC236}">
                  <a16:creationId xmlns:a16="http://schemas.microsoft.com/office/drawing/2014/main" id="{5E1411B2-832D-4E75-A901-20F1EF102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9080" y="5230406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4">
              <a:extLst>
                <a:ext uri="{FF2B5EF4-FFF2-40B4-BE49-F238E27FC236}">
                  <a16:creationId xmlns:a16="http://schemas.microsoft.com/office/drawing/2014/main" id="{00A73D5D-34E6-46EE-9FA3-3EF0ECF56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029" y="5272915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5">
              <a:extLst>
                <a:ext uri="{FF2B5EF4-FFF2-40B4-BE49-F238E27FC236}">
                  <a16:creationId xmlns:a16="http://schemas.microsoft.com/office/drawing/2014/main" id="{1EB4A13D-B6DB-4371-B82B-E1D94AAAC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1269" y="5294169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6">
              <a:extLst>
                <a:ext uri="{FF2B5EF4-FFF2-40B4-BE49-F238E27FC236}">
                  <a16:creationId xmlns:a16="http://schemas.microsoft.com/office/drawing/2014/main" id="{E9C66648-C976-40C4-97FC-CBEDE7917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5589" y="5283542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7">
              <a:extLst>
                <a:ext uri="{FF2B5EF4-FFF2-40B4-BE49-F238E27FC236}">
                  <a16:creationId xmlns:a16="http://schemas.microsoft.com/office/drawing/2014/main" id="{335CB41C-652B-420E-A2BF-899F95E40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55595" y="5287406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8">
              <a:extLst>
                <a:ext uri="{FF2B5EF4-FFF2-40B4-BE49-F238E27FC236}">
                  <a16:creationId xmlns:a16="http://schemas.microsoft.com/office/drawing/2014/main" id="{65E68F9C-D710-413A-8C26-C43B6DED4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94534" y="5276778"/>
              <a:ext cx="136383" cy="146842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9">
              <a:extLst>
                <a:ext uri="{FF2B5EF4-FFF2-40B4-BE49-F238E27FC236}">
                  <a16:creationId xmlns:a16="http://schemas.microsoft.com/office/drawing/2014/main" id="{A14C9801-9595-4CAA-A4A6-0B78182C7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21861" y="5291271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0">
              <a:extLst>
                <a:ext uri="{FF2B5EF4-FFF2-40B4-BE49-F238E27FC236}">
                  <a16:creationId xmlns:a16="http://schemas.microsoft.com/office/drawing/2014/main" id="{915773B7-1A75-4D3C-870D-F25351E1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9019" y="5362760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1">
              <a:extLst>
                <a:ext uri="{FF2B5EF4-FFF2-40B4-BE49-F238E27FC236}">
                  <a16:creationId xmlns:a16="http://schemas.microsoft.com/office/drawing/2014/main" id="{4ADBDA21-007C-4CED-9AB5-C32B3FA71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0792" y="529803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2">
              <a:extLst>
                <a:ext uri="{FF2B5EF4-FFF2-40B4-BE49-F238E27FC236}">
                  <a16:creationId xmlns:a16="http://schemas.microsoft.com/office/drawing/2014/main" id="{3718D2E5-51B8-455A-B3D4-E884DAB93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32222" y="5301896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3">
              <a:extLst>
                <a:ext uri="{FF2B5EF4-FFF2-40B4-BE49-F238E27FC236}">
                  <a16:creationId xmlns:a16="http://schemas.microsoft.com/office/drawing/2014/main" id="{4B041604-2D7C-4832-8FAA-DCB07D46C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42628" y="5305760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4">
              <a:extLst>
                <a:ext uri="{FF2B5EF4-FFF2-40B4-BE49-F238E27FC236}">
                  <a16:creationId xmlns:a16="http://schemas.microsoft.com/office/drawing/2014/main" id="{9E77DC16-4E29-472D-AFAE-6CC98F710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5761" y="5312524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5">
              <a:extLst>
                <a:ext uri="{FF2B5EF4-FFF2-40B4-BE49-F238E27FC236}">
                  <a16:creationId xmlns:a16="http://schemas.microsoft.com/office/drawing/2014/main" id="{57F8EEC0-84F1-4643-948F-20EDB42DB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08381" y="523040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7">
              <a:extLst>
                <a:ext uri="{FF2B5EF4-FFF2-40B4-BE49-F238E27FC236}">
                  <a16:creationId xmlns:a16="http://schemas.microsoft.com/office/drawing/2014/main" id="{178DF4FD-FC16-425B-A286-AE0CBE38E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71162" y="5330877"/>
              <a:ext cx="179397" cy="88879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5">
              <a:extLst>
                <a:ext uri="{FF2B5EF4-FFF2-40B4-BE49-F238E27FC236}">
                  <a16:creationId xmlns:a16="http://schemas.microsoft.com/office/drawing/2014/main" id="{9A289B86-0934-474E-B47C-04441D3E0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46117" y="5348267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7">
              <a:extLst>
                <a:ext uri="{FF2B5EF4-FFF2-40B4-BE49-F238E27FC236}">
                  <a16:creationId xmlns:a16="http://schemas.microsoft.com/office/drawing/2014/main" id="{024358D6-E1F4-4C69-9364-41D393CF9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02098" y="5362758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88">
              <a:extLst>
                <a:ext uri="{FF2B5EF4-FFF2-40B4-BE49-F238E27FC236}">
                  <a16:creationId xmlns:a16="http://schemas.microsoft.com/office/drawing/2014/main" id="{DC6EEEF4-44B5-4836-B408-3E28A022C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9491" y="5369520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91">
              <a:extLst>
                <a:ext uri="{FF2B5EF4-FFF2-40B4-BE49-F238E27FC236}">
                  <a16:creationId xmlns:a16="http://schemas.microsoft.com/office/drawing/2014/main" id="{AB45D174-5E18-4CF1-A043-8D07ABD15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6799" y="5567455"/>
              <a:ext cx="140580" cy="96607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92">
              <a:extLst>
                <a:ext uri="{FF2B5EF4-FFF2-40B4-BE49-F238E27FC236}">
                  <a16:creationId xmlns:a16="http://schemas.microsoft.com/office/drawing/2014/main" id="{3EC9F9EB-0F1F-4A08-8997-553E3CD5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89496" y="556659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93">
              <a:extLst>
                <a:ext uri="{FF2B5EF4-FFF2-40B4-BE49-F238E27FC236}">
                  <a16:creationId xmlns:a16="http://schemas.microsoft.com/office/drawing/2014/main" id="{70D71C9A-4651-433C-A662-9C36EAEC4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07123" y="5577225"/>
              <a:ext cx="151070" cy="93707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94">
              <a:extLst>
                <a:ext uri="{FF2B5EF4-FFF2-40B4-BE49-F238E27FC236}">
                  <a16:creationId xmlns:a16="http://schemas.microsoft.com/office/drawing/2014/main" id="{E5593654-BC1C-4CB6-BFE5-1D3A60A56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79851" y="5610069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95">
              <a:extLst>
                <a:ext uri="{FF2B5EF4-FFF2-40B4-BE49-F238E27FC236}">
                  <a16:creationId xmlns:a16="http://schemas.microsoft.com/office/drawing/2014/main" id="{42955D29-03AD-4BC3-829E-2CD35699D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42749" y="5612968"/>
              <a:ext cx="139530" cy="96607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96">
              <a:extLst>
                <a:ext uri="{FF2B5EF4-FFF2-40B4-BE49-F238E27FC236}">
                  <a16:creationId xmlns:a16="http://schemas.microsoft.com/office/drawing/2014/main" id="{5B98C329-78F1-4484-B5DF-01D81E820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56472" y="5620696"/>
              <a:ext cx="174151" cy="128486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97">
              <a:extLst>
                <a:ext uri="{FF2B5EF4-FFF2-40B4-BE49-F238E27FC236}">
                  <a16:creationId xmlns:a16="http://schemas.microsoft.com/office/drawing/2014/main" id="{AD52681E-C1C3-43AC-BF0B-13134EB11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69612" y="5623594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98">
              <a:extLst>
                <a:ext uri="{FF2B5EF4-FFF2-40B4-BE49-F238E27FC236}">
                  <a16:creationId xmlns:a16="http://schemas.microsoft.com/office/drawing/2014/main" id="{C320A953-E5FD-41DF-A8F5-71DF8232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55888" y="5623595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99">
              <a:extLst>
                <a:ext uri="{FF2B5EF4-FFF2-40B4-BE49-F238E27FC236}">
                  <a16:creationId xmlns:a16="http://schemas.microsoft.com/office/drawing/2014/main" id="{FEB1C01B-F145-4B43-96B1-39DE13EBE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4592" y="5623592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00">
              <a:extLst>
                <a:ext uri="{FF2B5EF4-FFF2-40B4-BE49-F238E27FC236}">
                  <a16:creationId xmlns:a16="http://schemas.microsoft.com/office/drawing/2014/main" id="{340A7FAC-CDFE-46BA-9625-39FD272F3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48" y="5623594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01">
              <a:extLst>
                <a:ext uri="{FF2B5EF4-FFF2-40B4-BE49-F238E27FC236}">
                  <a16:creationId xmlns:a16="http://schemas.microsoft.com/office/drawing/2014/main" id="{ACB8A6D0-D27A-4CF9-9682-C82686AC3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53583" y="5631324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02">
              <a:extLst>
                <a:ext uri="{FF2B5EF4-FFF2-40B4-BE49-F238E27FC236}">
                  <a16:creationId xmlns:a16="http://schemas.microsoft.com/office/drawing/2014/main" id="{3A15A41E-8DB9-44F4-B754-4FF0A19F5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37594" y="5635188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03">
              <a:extLst>
                <a:ext uri="{FF2B5EF4-FFF2-40B4-BE49-F238E27FC236}">
                  <a16:creationId xmlns:a16="http://schemas.microsoft.com/office/drawing/2014/main" id="{0E015985-AC6E-41D6-9FE9-F4593EBC6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48130" y="5641949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4">
              <a:extLst>
                <a:ext uri="{FF2B5EF4-FFF2-40B4-BE49-F238E27FC236}">
                  <a16:creationId xmlns:a16="http://schemas.microsoft.com/office/drawing/2014/main" id="{B868D33E-2F89-4682-AB08-BC94274FB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2933" y="5641949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13">
              <a:extLst>
                <a:ext uri="{FF2B5EF4-FFF2-40B4-BE49-F238E27FC236}">
                  <a16:creationId xmlns:a16="http://schemas.microsoft.com/office/drawing/2014/main" id="{A6A7AEF2-537B-4E82-89E4-D71505B57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90259" y="5696047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14">
              <a:extLst>
                <a:ext uri="{FF2B5EF4-FFF2-40B4-BE49-F238E27FC236}">
                  <a16:creationId xmlns:a16="http://schemas.microsoft.com/office/drawing/2014/main" id="{24C5CCEB-5E3B-4489-AB19-2DB85DA99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29910" y="569604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15">
              <a:extLst>
                <a:ext uri="{FF2B5EF4-FFF2-40B4-BE49-F238E27FC236}">
                  <a16:creationId xmlns:a16="http://schemas.microsoft.com/office/drawing/2014/main" id="{F4C8771D-AC3F-47B2-9AD1-5AF9359E8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14638" y="5702812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17">
              <a:extLst>
                <a:ext uri="{FF2B5EF4-FFF2-40B4-BE49-F238E27FC236}">
                  <a16:creationId xmlns:a16="http://schemas.microsoft.com/office/drawing/2014/main" id="{FB64BBB6-1A0C-4F2A-BF08-B14A99FAF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1566" y="5717303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18">
              <a:extLst>
                <a:ext uri="{FF2B5EF4-FFF2-40B4-BE49-F238E27FC236}">
                  <a16:creationId xmlns:a16="http://schemas.microsoft.com/office/drawing/2014/main" id="{4369B013-E7EA-4196-846E-1374C3C7A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3910" y="5658431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19">
              <a:extLst>
                <a:ext uri="{FF2B5EF4-FFF2-40B4-BE49-F238E27FC236}">
                  <a16:creationId xmlns:a16="http://schemas.microsoft.com/office/drawing/2014/main" id="{CBDC9B73-904A-4DF7-A305-9BD9FBEA9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673" y="5643599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20">
              <a:extLst>
                <a:ext uri="{FF2B5EF4-FFF2-40B4-BE49-F238E27FC236}">
                  <a16:creationId xmlns:a16="http://schemas.microsoft.com/office/drawing/2014/main" id="{7D576961-B9DB-43B2-942F-AC2ADD884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82742" y="5917276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21">
              <a:extLst>
                <a:ext uri="{FF2B5EF4-FFF2-40B4-BE49-F238E27FC236}">
                  <a16:creationId xmlns:a16="http://schemas.microsoft.com/office/drawing/2014/main" id="{5C5B2681-276A-4F75-9011-666D9854F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22567" y="5925006"/>
              <a:ext cx="158415" cy="100470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5">
              <a:extLst>
                <a:ext uri="{FF2B5EF4-FFF2-40B4-BE49-F238E27FC236}">
                  <a16:creationId xmlns:a16="http://schemas.microsoft.com/office/drawing/2014/main" id="{B384D8C5-725B-4A69-93D4-4EF9FC472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88001" y="5929353"/>
              <a:ext cx="175200" cy="93707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26">
              <a:extLst>
                <a:ext uri="{FF2B5EF4-FFF2-40B4-BE49-F238E27FC236}">
                  <a16:creationId xmlns:a16="http://schemas.microsoft.com/office/drawing/2014/main" id="{08E654B7-064A-4CAC-9B2B-D06CB84C6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94533" y="5953022"/>
              <a:ext cx="179397" cy="93707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27">
              <a:extLst>
                <a:ext uri="{FF2B5EF4-FFF2-40B4-BE49-F238E27FC236}">
                  <a16:creationId xmlns:a16="http://schemas.microsoft.com/office/drawing/2014/main" id="{D245AD30-D4CD-416A-810A-A61591C82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48544" y="5953022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28">
              <a:extLst>
                <a:ext uri="{FF2B5EF4-FFF2-40B4-BE49-F238E27FC236}">
                  <a16:creationId xmlns:a16="http://schemas.microsoft.com/office/drawing/2014/main" id="{4218966C-CD94-4F64-8504-3801FE3D4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04939" y="5956884"/>
              <a:ext cx="155267" cy="92743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29">
              <a:extLst>
                <a:ext uri="{FF2B5EF4-FFF2-40B4-BE49-F238E27FC236}">
                  <a16:creationId xmlns:a16="http://schemas.microsoft.com/office/drawing/2014/main" id="{46DFD34B-DEA0-4620-AFEA-80B5AB88D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10863" y="5956884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33">
              <a:extLst>
                <a:ext uri="{FF2B5EF4-FFF2-40B4-BE49-F238E27FC236}">
                  <a16:creationId xmlns:a16="http://schemas.microsoft.com/office/drawing/2014/main" id="{CDD0A9BF-3A00-4FAE-8348-CA952B931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82158" y="5967512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36">
              <a:extLst>
                <a:ext uri="{FF2B5EF4-FFF2-40B4-BE49-F238E27FC236}">
                  <a16:creationId xmlns:a16="http://schemas.microsoft.com/office/drawing/2014/main" id="{8B5E3FE8-9941-4BC1-984E-DA84ED25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578" y="5980552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37">
              <a:extLst>
                <a:ext uri="{FF2B5EF4-FFF2-40B4-BE49-F238E27FC236}">
                  <a16:creationId xmlns:a16="http://schemas.microsoft.com/office/drawing/2014/main" id="{0648A3A2-C520-409F-8BCB-85220E3E7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83335" y="5985867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38">
              <a:extLst>
                <a:ext uri="{FF2B5EF4-FFF2-40B4-BE49-F238E27FC236}">
                  <a16:creationId xmlns:a16="http://schemas.microsoft.com/office/drawing/2014/main" id="{2652AB63-3244-47B5-B806-6BA621A79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84342" y="5988767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39">
              <a:extLst>
                <a:ext uri="{FF2B5EF4-FFF2-40B4-BE49-F238E27FC236}">
                  <a16:creationId xmlns:a16="http://schemas.microsoft.com/office/drawing/2014/main" id="{EC4C3C8E-570A-4C2D-9043-A4CD71F5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5647" y="5996494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40">
              <a:extLst>
                <a:ext uri="{FF2B5EF4-FFF2-40B4-BE49-F238E27FC236}">
                  <a16:creationId xmlns:a16="http://schemas.microsoft.com/office/drawing/2014/main" id="{4D839056-7F36-4D86-969A-57AB72676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92393" y="6000358"/>
              <a:ext cx="162611" cy="113994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42">
              <a:extLst>
                <a:ext uri="{FF2B5EF4-FFF2-40B4-BE49-F238E27FC236}">
                  <a16:creationId xmlns:a16="http://schemas.microsoft.com/office/drawing/2014/main" id="{F4BF5F65-A5B8-468E-827E-909F7AADF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88494" y="6032238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43">
              <a:extLst>
                <a:ext uri="{FF2B5EF4-FFF2-40B4-BE49-F238E27FC236}">
                  <a16:creationId xmlns:a16="http://schemas.microsoft.com/office/drawing/2014/main" id="{F6913C54-1234-44F1-A778-457C76DD0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8174" y="5985866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44">
              <a:extLst>
                <a:ext uri="{FF2B5EF4-FFF2-40B4-BE49-F238E27FC236}">
                  <a16:creationId xmlns:a16="http://schemas.microsoft.com/office/drawing/2014/main" id="{536D9C06-E62D-4133-94F0-C8F22546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7541" y="5980782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45">
              <a:extLst>
                <a:ext uri="{FF2B5EF4-FFF2-40B4-BE49-F238E27FC236}">
                  <a16:creationId xmlns:a16="http://schemas.microsoft.com/office/drawing/2014/main" id="{22358CC1-6E26-4120-BCC7-46487C3B6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70917" y="6039001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8">
              <a:extLst>
                <a:ext uri="{FF2B5EF4-FFF2-40B4-BE49-F238E27FC236}">
                  <a16:creationId xmlns:a16="http://schemas.microsoft.com/office/drawing/2014/main" id="{2F5915B0-DD25-4B54-9FEB-E42C7AF73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84238" y="568679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">
              <a:extLst>
                <a:ext uri="{FF2B5EF4-FFF2-40B4-BE49-F238E27FC236}">
                  <a16:creationId xmlns:a16="http://schemas.microsoft.com/office/drawing/2014/main" id="{1F63D788-72B3-431C-8F16-54246772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5986" y="5527482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06">
              <a:extLst>
                <a:ext uri="{FF2B5EF4-FFF2-40B4-BE49-F238E27FC236}">
                  <a16:creationId xmlns:a16="http://schemas.microsoft.com/office/drawing/2014/main" id="{7D5BDBD8-0F8A-4D34-B396-FC6918CB1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5991" y="5781409"/>
              <a:ext cx="159463" cy="114961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0">
              <a:extLst>
                <a:ext uri="{FF2B5EF4-FFF2-40B4-BE49-F238E27FC236}">
                  <a16:creationId xmlns:a16="http://schemas.microsoft.com/office/drawing/2014/main" id="{FA0857C8-324E-45AF-A49D-4CFB4B7DB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4712" y="5109206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5">
              <a:extLst>
                <a:ext uri="{FF2B5EF4-FFF2-40B4-BE49-F238E27FC236}">
                  <a16:creationId xmlns:a16="http://schemas.microsoft.com/office/drawing/2014/main" id="{A8EE8150-A53B-47D8-BCAD-97A8AFE0C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4240" y="5123697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8">
              <a:extLst>
                <a:ext uri="{FF2B5EF4-FFF2-40B4-BE49-F238E27FC236}">
                  <a16:creationId xmlns:a16="http://schemas.microsoft.com/office/drawing/2014/main" id="{CAF7B70F-A660-499E-9387-56F6C854C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33707" y="5106308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9">
              <a:extLst>
                <a:ext uri="{FF2B5EF4-FFF2-40B4-BE49-F238E27FC236}">
                  <a16:creationId xmlns:a16="http://schemas.microsoft.com/office/drawing/2014/main" id="{46FE16B2-E28A-4C64-9AD7-4C357B99C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33291" y="5131425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">
              <a:extLst>
                <a:ext uri="{FF2B5EF4-FFF2-40B4-BE49-F238E27FC236}">
                  <a16:creationId xmlns:a16="http://schemas.microsoft.com/office/drawing/2014/main" id="{63E74641-50BD-455B-80D4-2DCED369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70389" y="5142051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1FB69F41-108C-4C8A-B3CB-834A2845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4527" y="5152680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3">
              <a:extLst>
                <a:ext uri="{FF2B5EF4-FFF2-40B4-BE49-F238E27FC236}">
                  <a16:creationId xmlns:a16="http://schemas.microsoft.com/office/drawing/2014/main" id="{304595DE-AEA0-4929-B880-1427DA3E0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1695" y="5156543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6">
              <a:extLst>
                <a:ext uri="{FF2B5EF4-FFF2-40B4-BE49-F238E27FC236}">
                  <a16:creationId xmlns:a16="http://schemas.microsoft.com/office/drawing/2014/main" id="{015BE621-BC36-47C1-A90A-8CF5AC498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6602" y="5177796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7">
              <a:extLst>
                <a:ext uri="{FF2B5EF4-FFF2-40B4-BE49-F238E27FC236}">
                  <a16:creationId xmlns:a16="http://schemas.microsoft.com/office/drawing/2014/main" id="{54B2EFA5-5232-4E58-91AA-B3FD79F42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31150" y="5177796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8">
              <a:extLst>
                <a:ext uri="{FF2B5EF4-FFF2-40B4-BE49-F238E27FC236}">
                  <a16:creationId xmlns:a16="http://schemas.microsoft.com/office/drawing/2014/main" id="{5BD40916-24DC-48FC-8F8D-908486E98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55239" y="5209676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0">
              <a:extLst>
                <a:ext uri="{FF2B5EF4-FFF2-40B4-BE49-F238E27FC236}">
                  <a16:creationId xmlns:a16="http://schemas.microsoft.com/office/drawing/2014/main" id="{68A88E8A-E459-4DCF-845A-AF2FE66A1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46423" y="5228032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43">
              <a:extLst>
                <a:ext uri="{FF2B5EF4-FFF2-40B4-BE49-F238E27FC236}">
                  <a16:creationId xmlns:a16="http://schemas.microsoft.com/office/drawing/2014/main" id="{2D094239-E36F-41DA-BEA0-88E80E9A2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2454" y="5446361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51">
              <a:extLst>
                <a:ext uri="{FF2B5EF4-FFF2-40B4-BE49-F238E27FC236}">
                  <a16:creationId xmlns:a16="http://schemas.microsoft.com/office/drawing/2014/main" id="{A3369777-CAFD-4E8B-831C-DEEF0E430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225" y="5485971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52">
              <a:extLst>
                <a:ext uri="{FF2B5EF4-FFF2-40B4-BE49-F238E27FC236}">
                  <a16:creationId xmlns:a16="http://schemas.microsoft.com/office/drawing/2014/main" id="{EEA5BEC0-7D4B-43A2-9927-8E2EB322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604" y="5492731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53">
              <a:extLst>
                <a:ext uri="{FF2B5EF4-FFF2-40B4-BE49-F238E27FC236}">
                  <a16:creationId xmlns:a16="http://schemas.microsoft.com/office/drawing/2014/main" id="{18E10D9B-4B7D-4C5B-A6B6-77E5C3CCA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39793" y="5499495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54">
              <a:extLst>
                <a:ext uri="{FF2B5EF4-FFF2-40B4-BE49-F238E27FC236}">
                  <a16:creationId xmlns:a16="http://schemas.microsoft.com/office/drawing/2014/main" id="{33AFC0E3-F91D-470B-A144-94795F0B0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3882" y="5496596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55">
              <a:extLst>
                <a:ext uri="{FF2B5EF4-FFF2-40B4-BE49-F238E27FC236}">
                  <a16:creationId xmlns:a16="http://schemas.microsoft.com/office/drawing/2014/main" id="{924D13C3-7CD8-4426-B324-01F660869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0037" y="5503358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56">
              <a:extLst>
                <a:ext uri="{FF2B5EF4-FFF2-40B4-BE49-F238E27FC236}">
                  <a16:creationId xmlns:a16="http://schemas.microsoft.com/office/drawing/2014/main" id="{1F370C65-4A7C-48A3-9A06-C8CBC8D3B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66192" y="5503359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57">
              <a:extLst>
                <a:ext uri="{FF2B5EF4-FFF2-40B4-BE49-F238E27FC236}">
                  <a16:creationId xmlns:a16="http://schemas.microsoft.com/office/drawing/2014/main" id="{BA5AB51B-8941-4220-8850-8DD825D83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37068" y="5499495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59">
              <a:extLst>
                <a:ext uri="{FF2B5EF4-FFF2-40B4-BE49-F238E27FC236}">
                  <a16:creationId xmlns:a16="http://schemas.microsoft.com/office/drawing/2014/main" id="{E47463C8-708A-49B4-ADA2-8FFFE4B13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556" y="5542967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60">
              <a:extLst>
                <a:ext uri="{FF2B5EF4-FFF2-40B4-BE49-F238E27FC236}">
                  <a16:creationId xmlns:a16="http://schemas.microsoft.com/office/drawing/2014/main" id="{F222DB0F-993C-456E-B0DD-F39403478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0391" y="5549730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61">
              <a:extLst>
                <a:ext uri="{FF2B5EF4-FFF2-40B4-BE49-F238E27FC236}">
                  <a16:creationId xmlns:a16="http://schemas.microsoft.com/office/drawing/2014/main" id="{763129DD-8271-408A-87FE-07432518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92040" y="5568086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78">
              <a:extLst>
                <a:ext uri="{FF2B5EF4-FFF2-40B4-BE49-F238E27FC236}">
                  <a16:creationId xmlns:a16="http://schemas.microsoft.com/office/drawing/2014/main" id="{BF7CB8CA-CD6E-4CEB-AF7F-6B187D5FA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4597" y="5790278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79">
              <a:extLst>
                <a:ext uri="{FF2B5EF4-FFF2-40B4-BE49-F238E27FC236}">
                  <a16:creationId xmlns:a16="http://schemas.microsoft.com/office/drawing/2014/main" id="{505CE598-EF19-47F4-BA36-CDA8F84DD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8904" y="5793177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0">
              <a:extLst>
                <a:ext uri="{FF2B5EF4-FFF2-40B4-BE49-F238E27FC236}">
                  <a16:creationId xmlns:a16="http://schemas.microsoft.com/office/drawing/2014/main" id="{A0B0D93C-2011-4509-8C99-894BC58DB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57963" y="5800906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81">
              <a:extLst>
                <a:ext uri="{FF2B5EF4-FFF2-40B4-BE49-F238E27FC236}">
                  <a16:creationId xmlns:a16="http://schemas.microsoft.com/office/drawing/2014/main" id="{82EDA4CD-4646-4C14-B7EE-AA5B23432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62331" y="5797041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2">
              <a:extLst>
                <a:ext uri="{FF2B5EF4-FFF2-40B4-BE49-F238E27FC236}">
                  <a16:creationId xmlns:a16="http://schemas.microsoft.com/office/drawing/2014/main" id="{29E1914C-4609-4ECD-90CD-6A04EBB0F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3761" y="5807666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83">
              <a:extLst>
                <a:ext uri="{FF2B5EF4-FFF2-40B4-BE49-F238E27FC236}">
                  <a16:creationId xmlns:a16="http://schemas.microsoft.com/office/drawing/2014/main" id="{21060219-1EDF-4EB4-B396-69D84FBFD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71689" y="5786414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84">
              <a:extLst>
                <a:ext uri="{FF2B5EF4-FFF2-40B4-BE49-F238E27FC236}">
                  <a16:creationId xmlns:a16="http://schemas.microsoft.com/office/drawing/2014/main" id="{2E398743-0F2F-4858-9DB8-DE4D69D76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090" y="5814431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86">
              <a:extLst>
                <a:ext uri="{FF2B5EF4-FFF2-40B4-BE49-F238E27FC236}">
                  <a16:creationId xmlns:a16="http://schemas.microsoft.com/office/drawing/2014/main" id="{3EAE101E-6CF5-47F7-AA16-EF1C106EF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954" y="5788137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89">
              <a:extLst>
                <a:ext uri="{FF2B5EF4-FFF2-40B4-BE49-F238E27FC236}">
                  <a16:creationId xmlns:a16="http://schemas.microsoft.com/office/drawing/2014/main" id="{54A08355-5470-4E6C-932C-D02D5794D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0037" y="5851140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90">
              <a:extLst>
                <a:ext uri="{FF2B5EF4-FFF2-40B4-BE49-F238E27FC236}">
                  <a16:creationId xmlns:a16="http://schemas.microsoft.com/office/drawing/2014/main" id="{6C942B34-7580-46A3-BC17-44175A102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5882" y="5886882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5">
              <a:extLst>
                <a:ext uri="{FF2B5EF4-FFF2-40B4-BE49-F238E27FC236}">
                  <a16:creationId xmlns:a16="http://schemas.microsoft.com/office/drawing/2014/main" id="{0029D483-F39D-4512-88EF-7C0D18123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34199" y="5161026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7">
              <a:extLst>
                <a:ext uri="{FF2B5EF4-FFF2-40B4-BE49-F238E27FC236}">
                  <a16:creationId xmlns:a16="http://schemas.microsoft.com/office/drawing/2014/main" id="{4AB478EA-54E1-4DF5-9898-3ECDE41A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6387" y="5175517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3">
              <a:extLst>
                <a:ext uri="{FF2B5EF4-FFF2-40B4-BE49-F238E27FC236}">
                  <a16:creationId xmlns:a16="http://schemas.microsoft.com/office/drawing/2014/main" id="{CA3A5454-0D8E-4258-AED2-614B45675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4196" y="5233482"/>
              <a:ext cx="147925" cy="82115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4">
              <a:extLst>
                <a:ext uri="{FF2B5EF4-FFF2-40B4-BE49-F238E27FC236}">
                  <a16:creationId xmlns:a16="http://schemas.microsoft.com/office/drawing/2014/main" id="{28C2E44B-574C-4E95-BBA6-10707FD11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91649" y="5229616"/>
              <a:ext cx="159463" cy="100470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32">
              <a:extLst>
                <a:ext uri="{FF2B5EF4-FFF2-40B4-BE49-F238E27FC236}">
                  <a16:creationId xmlns:a16="http://schemas.microsoft.com/office/drawing/2014/main" id="{461EE7B6-9D19-4BC5-B906-6488D0D4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63660" y="5533927"/>
              <a:ext cx="171003" cy="125588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37">
              <a:extLst>
                <a:ext uri="{FF2B5EF4-FFF2-40B4-BE49-F238E27FC236}">
                  <a16:creationId xmlns:a16="http://schemas.microsoft.com/office/drawing/2014/main" id="{3B48D7FA-124E-4CCF-A014-425B2FB15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0827" y="5526197"/>
              <a:ext cx="136383" cy="143944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40">
              <a:extLst>
                <a:ext uri="{FF2B5EF4-FFF2-40B4-BE49-F238E27FC236}">
                  <a16:creationId xmlns:a16="http://schemas.microsoft.com/office/drawing/2014/main" id="{38796748-812B-40C8-9B23-CD008F836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28577" y="5544552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id="{37D869E4-F42D-4F68-B3F6-83A81BCA2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11833" y="5537788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A45B834F-BCFB-4395-8C5D-00DFFF88A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32480" y="5827608"/>
              <a:ext cx="178347" cy="88879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4">
              <a:extLst>
                <a:ext uri="{FF2B5EF4-FFF2-40B4-BE49-F238E27FC236}">
                  <a16:creationId xmlns:a16="http://schemas.microsoft.com/office/drawing/2014/main" id="{02FBC5DC-A93D-4C91-A8A2-85A54B9BC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37682" y="5844998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8">
              <a:extLst>
                <a:ext uri="{FF2B5EF4-FFF2-40B4-BE49-F238E27FC236}">
                  <a16:creationId xmlns:a16="http://schemas.microsoft.com/office/drawing/2014/main" id="{E6AF0303-8156-42C9-A0B2-1A7DFFB0F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2187" y="5848861"/>
              <a:ext cx="136383" cy="146842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75">
              <a:extLst>
                <a:ext uri="{FF2B5EF4-FFF2-40B4-BE49-F238E27FC236}">
                  <a16:creationId xmlns:a16="http://schemas.microsoft.com/office/drawing/2014/main" id="{A6EC1349-8266-4384-9662-06CFC20D6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46034" y="5802491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8">
              <a:extLst>
                <a:ext uri="{FF2B5EF4-FFF2-40B4-BE49-F238E27FC236}">
                  <a16:creationId xmlns:a16="http://schemas.microsoft.com/office/drawing/2014/main" id="{3080F219-A197-44EE-BDEF-F1DB1E386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507843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08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AA009CC-7374-4A46-A95F-1363613C4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0CEB5A-9256-4FCC-A5DE-E6B9E2D0D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625545-7117-9EEE-EE4D-52348B696B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rcRect r="47108" b="-1"/>
          <a:stretch/>
        </p:blipFill>
        <p:spPr>
          <a:xfrm>
            <a:off x="20" y="10"/>
            <a:ext cx="529531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E05EE9-EF22-A3F0-1EBB-718A45532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1371600"/>
            <a:ext cx="3564219" cy="4168588"/>
          </a:xfrm>
        </p:spPr>
        <p:txBody>
          <a:bodyPr>
            <a:normAutofit/>
          </a:bodyPr>
          <a:lstStyle/>
          <a:p>
            <a:pPr algn="ctr"/>
            <a:r>
              <a:rPr lang="es-GT">
                <a:solidFill>
                  <a:srgbClr val="FFFFFF"/>
                </a:solidFill>
              </a:rPr>
              <a:t>Ejecutar: Sintaxis de Python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6F7F7F-7FF2-6358-AC6E-E3652FFCB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71500"/>
            <a:ext cx="5219700" cy="3623982"/>
          </a:xfrm>
        </p:spPr>
        <p:txBody>
          <a:bodyPr>
            <a:normAutofit/>
          </a:bodyPr>
          <a:lstStyle/>
          <a:p>
            <a:r>
              <a:rPr lang="es-MX" dirty="0"/>
              <a:t>Como aprendimos en la página anterior, la sintaxis de Python se puede ejecutar escribiendo directamente en la línea de comandos:</a:t>
            </a:r>
            <a:endParaRPr lang="es-GT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204FCC-E5CE-C962-F01D-994B30F1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781" r="4" b="4"/>
          <a:stretch/>
        </p:blipFill>
        <p:spPr>
          <a:xfrm>
            <a:off x="5653452" y="2662519"/>
            <a:ext cx="5730635" cy="36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5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43D1D8-7FFF-221D-9B97-7204696D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s-GT" dirty="0" err="1"/>
              <a:t>Indentación</a:t>
            </a:r>
            <a:r>
              <a:rPr lang="es-GT" dirty="0"/>
              <a:t> en Python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8D1555-B488-B935-F469-19EF95DD5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2" y="2371813"/>
            <a:ext cx="5490994" cy="3280174"/>
          </a:xfrm>
        </p:spPr>
        <p:txBody>
          <a:bodyPr>
            <a:normAutofit/>
          </a:bodyPr>
          <a:lstStyle/>
          <a:p>
            <a:r>
              <a:rPr lang="es-MX" dirty="0"/>
              <a:t>La </a:t>
            </a:r>
            <a:r>
              <a:rPr lang="es-MX" dirty="0" err="1"/>
              <a:t>indentación</a:t>
            </a:r>
            <a:r>
              <a:rPr lang="es-MX" dirty="0"/>
              <a:t> se refiere a los espacios al comienzo de una línea de código.</a:t>
            </a:r>
          </a:p>
          <a:p>
            <a:r>
              <a:rPr lang="es-MX" dirty="0"/>
              <a:t>En otros lenguajes de programación, la </a:t>
            </a:r>
            <a:r>
              <a:rPr lang="es-MX" dirty="0" err="1"/>
              <a:t>indentación</a:t>
            </a:r>
            <a:r>
              <a:rPr lang="es-MX" dirty="0"/>
              <a:t> en el código es solo para mejorar la legibilidad; sin embargo, en Python, la </a:t>
            </a:r>
            <a:r>
              <a:rPr lang="es-MX" dirty="0" err="1"/>
              <a:t>indentación</a:t>
            </a:r>
            <a:r>
              <a:rPr lang="es-MX" dirty="0"/>
              <a:t> es muy importante.</a:t>
            </a:r>
          </a:p>
          <a:p>
            <a:endParaRPr lang="es-GT" dirty="0"/>
          </a:p>
        </p:txBody>
      </p:sp>
      <p:pic>
        <p:nvPicPr>
          <p:cNvPr id="1028" name="Picture 4" descr="Indentation in Python (Part 1)">
            <a:extLst>
              <a:ext uri="{FF2B5EF4-FFF2-40B4-BE49-F238E27FC236}">
                <a16:creationId xmlns:a16="http://schemas.microsoft.com/office/drawing/2014/main" id="{A3C02862-9ECA-91C9-3232-122C98BF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6945" y="2805878"/>
            <a:ext cx="4641505" cy="26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038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339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DAB5B-4764-D781-EE3C-F0ECBAAC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Python usa la </a:t>
            </a:r>
            <a:r>
              <a:rPr lang="es-MX" dirty="0" err="1"/>
              <a:t>indentación</a:t>
            </a:r>
            <a:r>
              <a:rPr lang="es-MX" dirty="0"/>
              <a:t> para indicar un bloque de código.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5AECE-1E2E-C5E7-E115-00CBB6D1D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Ejemplo: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r>
              <a:rPr lang="es-MX" dirty="0"/>
              <a:t>Python te dará un error si omites la </a:t>
            </a:r>
            <a:r>
              <a:rPr lang="es-MX" dirty="0" err="1"/>
              <a:t>indentación</a:t>
            </a:r>
            <a:r>
              <a:rPr lang="es-MX" dirty="0"/>
              <a:t>:</a:t>
            </a:r>
            <a:endParaRPr lang="es-GT" dirty="0"/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D7B216-FBF3-7B7B-B4F4-267238DB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90" y="2518283"/>
            <a:ext cx="9708447" cy="18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7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307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308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139" name="Rectangle 3138">
            <a:extLst>
              <a:ext uri="{FF2B5EF4-FFF2-40B4-BE49-F238E27FC236}">
                <a16:creationId xmlns:a16="http://schemas.microsoft.com/office/drawing/2014/main" id="{DA27A5CA-8322-4584-B42A-F2691652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1" name="Rectangle 3140">
            <a:extLst>
              <a:ext uri="{FF2B5EF4-FFF2-40B4-BE49-F238E27FC236}">
                <a16:creationId xmlns:a16="http://schemas.microsoft.com/office/drawing/2014/main" id="{75660551-9FDE-4500-BEA5-DF82DC00D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3" name="Rectangle 3142">
            <a:extLst>
              <a:ext uri="{FF2B5EF4-FFF2-40B4-BE49-F238E27FC236}">
                <a16:creationId xmlns:a16="http://schemas.microsoft.com/office/drawing/2014/main" id="{58E37D5E-2F40-4CD5-A0F2-04001FB7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652" y="883545"/>
            <a:ext cx="11121347" cy="510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Cuál es la diferencia entre = y == en Python? - Quora">
            <a:extLst>
              <a:ext uri="{FF2B5EF4-FFF2-40B4-BE49-F238E27FC236}">
                <a16:creationId xmlns:a16="http://schemas.microsoft.com/office/drawing/2014/main" id="{F4657AF9-93DE-45A6-946C-33E57EDA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4" r="11744" b="-1"/>
          <a:stretch/>
        </p:blipFill>
        <p:spPr bwMode="auto">
          <a:xfrm>
            <a:off x="1066799" y="887715"/>
            <a:ext cx="3657401" cy="510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A440C03-F0E4-98C2-8010-AD6AA55A97D8}"/>
              </a:ext>
            </a:extLst>
          </p:cNvPr>
          <p:cNvSpPr txBox="1"/>
          <p:nvPr/>
        </p:nvSpPr>
        <p:spPr>
          <a:xfrm>
            <a:off x="5391410" y="2374091"/>
            <a:ext cx="6229088" cy="31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r>
              <a:rPr lang="en-US">
                <a:solidFill>
                  <a:schemeClr val="tx2"/>
                </a:solidFill>
              </a:rPr>
              <a:t>En general, es una buena práctica no mezclar tabuladores y espacios al programar en Python. Hacer esto puede causar un TabError y tu programa no funcionara. Se coherente cuando programes: elige indentar usando tabulaciones o espacios y sigue la convención elegida en todo el programa.</a:t>
            </a:r>
          </a:p>
        </p:txBody>
      </p:sp>
      <p:grpSp>
        <p:nvGrpSpPr>
          <p:cNvPr id="3145" name="Group 3144">
            <a:extLst>
              <a:ext uri="{FF2B5EF4-FFF2-40B4-BE49-F238E27FC236}">
                <a16:creationId xmlns:a16="http://schemas.microsoft.com/office/drawing/2014/main" id="{393D07FD-8A77-486D-A79A-92CAD7BBA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1675" y="-37765"/>
            <a:ext cx="1800806" cy="6890619"/>
            <a:chOff x="9641675" y="-37765"/>
            <a:chExt cx="1800806" cy="6890619"/>
          </a:xfrm>
        </p:grpSpPr>
        <p:sp>
          <p:nvSpPr>
            <p:cNvPr id="3146" name="Freeform 53">
              <a:extLst>
                <a:ext uri="{FF2B5EF4-FFF2-40B4-BE49-F238E27FC236}">
                  <a16:creationId xmlns:a16="http://schemas.microsoft.com/office/drawing/2014/main" id="{36B184DD-523D-4294-AF51-AA45922C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55835" y="674690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7" name="Freeform 78">
              <a:extLst>
                <a:ext uri="{FF2B5EF4-FFF2-40B4-BE49-F238E27FC236}">
                  <a16:creationId xmlns:a16="http://schemas.microsoft.com/office/drawing/2014/main" id="{6E393635-9ABA-4EE9-8984-D5B554D94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0949" y="622188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8" name="Freeform 79">
              <a:extLst>
                <a:ext uri="{FF2B5EF4-FFF2-40B4-BE49-F238E27FC236}">
                  <a16:creationId xmlns:a16="http://schemas.microsoft.com/office/drawing/2014/main" id="{2A5EAEA1-79EC-462F-A08B-6139634F7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321" y="645292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9" name="Freeform 80">
              <a:extLst>
                <a:ext uri="{FF2B5EF4-FFF2-40B4-BE49-F238E27FC236}">
                  <a16:creationId xmlns:a16="http://schemas.microsoft.com/office/drawing/2014/main" id="{1D2E5290-45AD-48B0-B9A0-7AE0A908B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7980" y="669072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0" name="Freeform 84">
              <a:extLst>
                <a:ext uri="{FF2B5EF4-FFF2-40B4-BE49-F238E27FC236}">
                  <a16:creationId xmlns:a16="http://schemas.microsoft.com/office/drawing/2014/main" id="{E13C4831-440C-418E-9302-DDD9BFE38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2439" y="601729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1" name="Freeform 106">
              <a:extLst>
                <a:ext uri="{FF2B5EF4-FFF2-40B4-BE49-F238E27FC236}">
                  <a16:creationId xmlns:a16="http://schemas.microsoft.com/office/drawing/2014/main" id="{42B526D9-7E5C-4A67-9B1C-9E92092EA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107" y="610783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2" name="Freeform 108">
              <a:extLst>
                <a:ext uri="{FF2B5EF4-FFF2-40B4-BE49-F238E27FC236}">
                  <a16:creationId xmlns:a16="http://schemas.microsoft.com/office/drawing/2014/main" id="{DFA07926-5610-463F-BB98-6659FBA4C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264" y="671706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3" name="Freeform 112">
              <a:extLst>
                <a:ext uri="{FF2B5EF4-FFF2-40B4-BE49-F238E27FC236}">
                  <a16:creationId xmlns:a16="http://schemas.microsoft.com/office/drawing/2014/main" id="{0CC3E394-72A8-46B8-B333-9A4801153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6533" y="63690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4" name="Freeform 130">
              <a:extLst>
                <a:ext uri="{FF2B5EF4-FFF2-40B4-BE49-F238E27FC236}">
                  <a16:creationId xmlns:a16="http://schemas.microsoft.com/office/drawing/2014/main" id="{C2F2B81F-CCBD-4D75-A268-529C27BEB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90908" y="6021285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5" name="Freeform 131">
              <a:extLst>
                <a:ext uri="{FF2B5EF4-FFF2-40B4-BE49-F238E27FC236}">
                  <a16:creationId xmlns:a16="http://schemas.microsoft.com/office/drawing/2014/main" id="{248273A6-4595-4B49-870D-93184B2BC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4582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6" name="Freeform 135">
              <a:extLst>
                <a:ext uri="{FF2B5EF4-FFF2-40B4-BE49-F238E27FC236}">
                  <a16:creationId xmlns:a16="http://schemas.microsoft.com/office/drawing/2014/main" id="{613F679C-C6B7-45E2-AB85-06F11D01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91921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7" name="Freeform 141">
              <a:extLst>
                <a:ext uri="{FF2B5EF4-FFF2-40B4-BE49-F238E27FC236}">
                  <a16:creationId xmlns:a16="http://schemas.microsoft.com/office/drawing/2014/main" id="{AD733645-CE3B-4C6D-98E4-1C01A1C3F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65631" y="664316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8" name="Freeform 15">
              <a:extLst>
                <a:ext uri="{FF2B5EF4-FFF2-40B4-BE49-F238E27FC236}">
                  <a16:creationId xmlns:a16="http://schemas.microsoft.com/office/drawing/2014/main" id="{CC6A862F-C126-4979-9572-943E0EFA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01364" y="634024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9" name="Freeform 18">
              <a:extLst>
                <a:ext uri="{FF2B5EF4-FFF2-40B4-BE49-F238E27FC236}">
                  <a16:creationId xmlns:a16="http://schemas.microsoft.com/office/drawing/2014/main" id="{D810D816-815F-4A09-A3E5-451D74A2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80957" y="607107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0" name="Freeform 22">
              <a:extLst>
                <a:ext uri="{FF2B5EF4-FFF2-40B4-BE49-F238E27FC236}">
                  <a16:creationId xmlns:a16="http://schemas.microsoft.com/office/drawing/2014/main" id="{297ABCD3-B369-4690-81A8-2627F24E4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84238" y="6727753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1" name="Freeform 23">
              <a:extLst>
                <a:ext uri="{FF2B5EF4-FFF2-40B4-BE49-F238E27FC236}">
                  <a16:creationId xmlns:a16="http://schemas.microsoft.com/office/drawing/2014/main" id="{A2F71286-5332-4172-A372-755A472F3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2485" y="658521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2" name="Freeform 43">
              <a:extLst>
                <a:ext uri="{FF2B5EF4-FFF2-40B4-BE49-F238E27FC236}">
                  <a16:creationId xmlns:a16="http://schemas.microsoft.com/office/drawing/2014/main" id="{B5108B37-F44A-47A4-A995-524197C47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16511" y="654040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3" name="Freeform 51">
              <a:extLst>
                <a:ext uri="{FF2B5EF4-FFF2-40B4-BE49-F238E27FC236}">
                  <a16:creationId xmlns:a16="http://schemas.microsoft.com/office/drawing/2014/main" id="{B4CEC1A4-E49B-426A-A335-FBB8D5434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89480" y="669481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4" name="Freeform 52">
              <a:extLst>
                <a:ext uri="{FF2B5EF4-FFF2-40B4-BE49-F238E27FC236}">
                  <a16:creationId xmlns:a16="http://schemas.microsoft.com/office/drawing/2014/main" id="{FCF406CD-6197-4FC8-A53E-E4AE9A2C4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86485" y="613038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5" name="Freeform 54">
              <a:extLst>
                <a:ext uri="{FF2B5EF4-FFF2-40B4-BE49-F238E27FC236}">
                  <a16:creationId xmlns:a16="http://schemas.microsoft.com/office/drawing/2014/main" id="{A877D66C-F031-4FD3-A679-013BBD597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63413" y="629401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6" name="Freeform 59">
              <a:extLst>
                <a:ext uri="{FF2B5EF4-FFF2-40B4-BE49-F238E27FC236}">
                  <a16:creationId xmlns:a16="http://schemas.microsoft.com/office/drawing/2014/main" id="{841FF123-0600-4ED0-B72B-1704ED183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3431" y="655428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7" name="Freeform 78">
              <a:extLst>
                <a:ext uri="{FF2B5EF4-FFF2-40B4-BE49-F238E27FC236}">
                  <a16:creationId xmlns:a16="http://schemas.microsoft.com/office/drawing/2014/main" id="{204EE8DB-CB6A-4043-8892-547496A83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23791" y="644863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8" name="Freeform 79">
              <a:extLst>
                <a:ext uri="{FF2B5EF4-FFF2-40B4-BE49-F238E27FC236}">
                  <a16:creationId xmlns:a16="http://schemas.microsoft.com/office/drawing/2014/main" id="{D41334E9-5983-47FA-8F3F-E023DE88C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6163" y="66796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9" name="Freeform 84">
              <a:extLst>
                <a:ext uri="{FF2B5EF4-FFF2-40B4-BE49-F238E27FC236}">
                  <a16:creationId xmlns:a16="http://schemas.microsoft.com/office/drawing/2014/main" id="{6FA6CD72-6404-4323-BFB5-E3C38E38E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05281" y="624405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0" name="Freeform 86">
              <a:extLst>
                <a:ext uri="{FF2B5EF4-FFF2-40B4-BE49-F238E27FC236}">
                  <a16:creationId xmlns:a16="http://schemas.microsoft.com/office/drawing/2014/main" id="{8A621A24-4735-44CF-99C1-BC39C2B71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5429" y="599307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1" name="Freeform 106">
              <a:extLst>
                <a:ext uri="{FF2B5EF4-FFF2-40B4-BE49-F238E27FC236}">
                  <a16:creationId xmlns:a16="http://schemas.microsoft.com/office/drawing/2014/main" id="{C55F2697-EFEC-4C5E-9D88-7F7774735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50540" y="636484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2" name="Freeform 110">
              <a:extLst>
                <a:ext uri="{FF2B5EF4-FFF2-40B4-BE49-F238E27FC236}">
                  <a16:creationId xmlns:a16="http://schemas.microsoft.com/office/drawing/2014/main" id="{3E74E34E-E8B2-43CF-A574-E562761D2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41854" y="603292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3" name="Freeform 112">
              <a:extLst>
                <a:ext uri="{FF2B5EF4-FFF2-40B4-BE49-F238E27FC236}">
                  <a16:creationId xmlns:a16="http://schemas.microsoft.com/office/drawing/2014/main" id="{4FCC862A-0E3B-42C2-9B61-40EE412F2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99759" y="656660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4" name="Freeform 78">
              <a:extLst>
                <a:ext uri="{FF2B5EF4-FFF2-40B4-BE49-F238E27FC236}">
                  <a16:creationId xmlns:a16="http://schemas.microsoft.com/office/drawing/2014/main" id="{3F715015-E0A6-4A26-9FD6-8150DDF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81278" y="3068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" name="Freeform 79">
              <a:extLst>
                <a:ext uri="{FF2B5EF4-FFF2-40B4-BE49-F238E27FC236}">
                  <a16:creationId xmlns:a16="http://schemas.microsoft.com/office/drawing/2014/main" id="{0EE0F506-CF28-4919-843E-96C438CC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3650" y="53794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6" name="Freeform 80">
              <a:extLst>
                <a:ext uri="{FF2B5EF4-FFF2-40B4-BE49-F238E27FC236}">
                  <a16:creationId xmlns:a16="http://schemas.microsoft.com/office/drawing/2014/main" id="{ABF621B4-0B01-43A4-A7D1-413915B3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88309" y="75182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7" name="Freeform 84">
              <a:extLst>
                <a:ext uri="{FF2B5EF4-FFF2-40B4-BE49-F238E27FC236}">
                  <a16:creationId xmlns:a16="http://schemas.microsoft.com/office/drawing/2014/main" id="{11CEF3FD-9334-449D-9A0D-A87415834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62768" y="10231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8" name="Freeform 106">
              <a:extLst>
                <a:ext uri="{FF2B5EF4-FFF2-40B4-BE49-F238E27FC236}">
                  <a16:creationId xmlns:a16="http://schemas.microsoft.com/office/drawing/2014/main" id="{9FB3FAF8-148B-46ED-9715-58CFE790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84532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9" name="Freeform 108">
              <a:extLst>
                <a:ext uri="{FF2B5EF4-FFF2-40B4-BE49-F238E27FC236}">
                  <a16:creationId xmlns:a16="http://schemas.microsoft.com/office/drawing/2014/main" id="{410E3435-0683-4EF2-9185-B5CADDD60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79403" y="70037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0" name="Freeform 110">
              <a:extLst>
                <a:ext uri="{FF2B5EF4-FFF2-40B4-BE49-F238E27FC236}">
                  <a16:creationId xmlns:a16="http://schemas.microsoft.com/office/drawing/2014/main" id="{FC146718-F493-4688-93D1-D3C4DBB66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2256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1" name="Freeform 112">
              <a:extLst>
                <a:ext uri="{FF2B5EF4-FFF2-40B4-BE49-F238E27FC236}">
                  <a16:creationId xmlns:a16="http://schemas.microsoft.com/office/drawing/2014/main" id="{1C18D603-D7E6-4574-B11F-2C2462E3C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72958" y="49593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2" name="Freeform 130">
              <a:extLst>
                <a:ext uri="{FF2B5EF4-FFF2-40B4-BE49-F238E27FC236}">
                  <a16:creationId xmlns:a16="http://schemas.microsoft.com/office/drawing/2014/main" id="{39BAC9E3-0ED4-4E15-9E08-A51F84874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17189" y="887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3" name="Freeform 131">
              <a:extLst>
                <a:ext uri="{FF2B5EF4-FFF2-40B4-BE49-F238E27FC236}">
                  <a16:creationId xmlns:a16="http://schemas.microsoft.com/office/drawing/2014/main" id="{731CC313-61BB-44C9-9BE8-6CFF0F2B0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1007" y="6437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4" name="Freeform 135">
              <a:extLst>
                <a:ext uri="{FF2B5EF4-FFF2-40B4-BE49-F238E27FC236}">
                  <a16:creationId xmlns:a16="http://schemas.microsoft.com/office/drawing/2014/main" id="{55944B1A-48F3-4273-A87D-B12B35F8E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18346" y="4140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" name="Freeform 10">
              <a:extLst>
                <a:ext uri="{FF2B5EF4-FFF2-40B4-BE49-F238E27FC236}">
                  <a16:creationId xmlns:a16="http://schemas.microsoft.com/office/drawing/2014/main" id="{2C030015-13DB-4AAA-B2C5-0DB11B17B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3754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6" name="Freeform 15">
              <a:extLst>
                <a:ext uri="{FF2B5EF4-FFF2-40B4-BE49-F238E27FC236}">
                  <a16:creationId xmlns:a16="http://schemas.microsoft.com/office/drawing/2014/main" id="{4CCDA4CA-802B-4060-84E8-3A5BCC253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7684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7" name="Freeform 18">
              <a:extLst>
                <a:ext uri="{FF2B5EF4-FFF2-40B4-BE49-F238E27FC236}">
                  <a16:creationId xmlns:a16="http://schemas.microsoft.com/office/drawing/2014/main" id="{4AFB2596-28AD-4968-AC8C-0C89D5F8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11098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8" name="Freeform 22">
              <a:extLst>
                <a:ext uri="{FF2B5EF4-FFF2-40B4-BE49-F238E27FC236}">
                  <a16:creationId xmlns:a16="http://schemas.microsoft.com/office/drawing/2014/main" id="{2877C19B-C85A-43A8-9D22-E3555757E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8419" y="17433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9" name="Freeform 23">
              <a:extLst>
                <a:ext uri="{FF2B5EF4-FFF2-40B4-BE49-F238E27FC236}">
                  <a16:creationId xmlns:a16="http://schemas.microsoft.com/office/drawing/2014/main" id="{86BB8A06-3A72-4664-906D-A764FD3C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68805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0" name="Freeform 30">
              <a:extLst>
                <a:ext uri="{FF2B5EF4-FFF2-40B4-BE49-F238E27FC236}">
                  <a16:creationId xmlns:a16="http://schemas.microsoft.com/office/drawing/2014/main" id="{13A6CBDF-A71E-4C76-90F5-F93EC0472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8839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1" name="Freeform 43">
              <a:extLst>
                <a:ext uri="{FF2B5EF4-FFF2-40B4-BE49-F238E27FC236}">
                  <a16:creationId xmlns:a16="http://schemas.microsoft.com/office/drawing/2014/main" id="{CDDE2395-D4D4-4B16-998E-BA136879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2831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2" name="Freeform 51">
              <a:extLst>
                <a:ext uri="{FF2B5EF4-FFF2-40B4-BE49-F238E27FC236}">
                  <a16:creationId xmlns:a16="http://schemas.microsoft.com/office/drawing/2014/main" id="{20EB19B9-57B7-4434-BB0A-07330B446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4710" y="78168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3" name="Freeform 52">
              <a:extLst>
                <a:ext uri="{FF2B5EF4-FFF2-40B4-BE49-F238E27FC236}">
                  <a16:creationId xmlns:a16="http://schemas.microsoft.com/office/drawing/2014/main" id="{0C4C9822-221D-4DFD-A8F0-88BDB960D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441" y="302042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4" name="Freeform 54">
              <a:extLst>
                <a:ext uri="{FF2B5EF4-FFF2-40B4-BE49-F238E27FC236}">
                  <a16:creationId xmlns:a16="http://schemas.microsoft.com/office/drawing/2014/main" id="{75210329-C983-4B1D-8573-5EB689CF4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9733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5" name="Freeform 59">
              <a:extLst>
                <a:ext uri="{FF2B5EF4-FFF2-40B4-BE49-F238E27FC236}">
                  <a16:creationId xmlns:a16="http://schemas.microsoft.com/office/drawing/2014/main" id="{12078099-9836-4B34-B3F8-123577D27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1688" y="10720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6" name="Freeform 78">
              <a:extLst>
                <a:ext uri="{FF2B5EF4-FFF2-40B4-BE49-F238E27FC236}">
                  <a16:creationId xmlns:a16="http://schemas.microsoft.com/office/drawing/2014/main" id="{DDC4164A-CF54-4258-93D9-E2985D837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30111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7" name="Freeform 79">
              <a:extLst>
                <a:ext uri="{FF2B5EF4-FFF2-40B4-BE49-F238E27FC236}">
                  <a16:creationId xmlns:a16="http://schemas.microsoft.com/office/drawing/2014/main" id="{5757C01C-EDE3-4DA2-A988-C56F9267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1712" y="802447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8" name="Freeform 84">
              <a:extLst>
                <a:ext uri="{FF2B5EF4-FFF2-40B4-BE49-F238E27FC236}">
                  <a16:creationId xmlns:a16="http://schemas.microsoft.com/office/drawing/2014/main" id="{3DFE3A5E-CE1B-44A3-90D9-F7ECC6F8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1601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9" name="Freeform 86">
              <a:extLst>
                <a:ext uri="{FF2B5EF4-FFF2-40B4-BE49-F238E27FC236}">
                  <a16:creationId xmlns:a16="http://schemas.microsoft.com/office/drawing/2014/main" id="{96392746-AF8E-4EC4-ABD1-04C4AB9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1570" y="2197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0" name="Freeform 106">
              <a:extLst>
                <a:ext uri="{FF2B5EF4-FFF2-40B4-BE49-F238E27FC236}">
                  <a16:creationId xmlns:a16="http://schemas.microsoft.com/office/drawing/2014/main" id="{63B0352C-E450-4B7D-826D-25B95A158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57269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1" name="Freeform 110">
              <a:extLst>
                <a:ext uri="{FF2B5EF4-FFF2-40B4-BE49-F238E27FC236}">
                  <a16:creationId xmlns:a16="http://schemas.microsoft.com/office/drawing/2014/main" id="{291D0AEA-30E5-47FC-9CBD-F59E92418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993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2" name="Freeform 112">
              <a:extLst>
                <a:ext uri="{FF2B5EF4-FFF2-40B4-BE49-F238E27FC236}">
                  <a16:creationId xmlns:a16="http://schemas.microsoft.com/office/drawing/2014/main" id="{5D3E4E8D-958E-4303-B0DC-F363C1256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5695" y="707816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3" name="Freeform 8">
              <a:extLst>
                <a:ext uri="{FF2B5EF4-FFF2-40B4-BE49-F238E27FC236}">
                  <a16:creationId xmlns:a16="http://schemas.microsoft.com/office/drawing/2014/main" id="{D496ABB3-10B3-42C9-B3B5-8AE46C11A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7385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660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2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18">
            <a:extLst>
              <a:ext uri="{FF2B5EF4-FFF2-40B4-BE49-F238E27FC236}">
                <a16:creationId xmlns:a16="http://schemas.microsoft.com/office/drawing/2014/main" id="{F1FA5EE8-8FDF-4249-8FBE-5EE4A41B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3029900" y="2757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5267"/>
            <a:ext cx="530032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C563E8-5110-7776-EF34-DC7A5CEC0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1371601"/>
            <a:ext cx="3934047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i="0" kern="1200">
                <a:solidFill>
                  <a:schemeClr val="tx2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Bloques de código e indentación</a:t>
            </a:r>
            <a:endParaRPr lang="en-US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3100C34-1440-0DBC-7C1F-5E90E5C877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5506" y="216974"/>
            <a:ext cx="5191350" cy="230925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4CF8426-79CB-90FF-B891-CD2F65D72517}"/>
              </a:ext>
            </a:extLst>
          </p:cNvPr>
          <p:cNvSpPr txBox="1"/>
          <p:nvPr/>
        </p:nvSpPr>
        <p:spPr>
          <a:xfrm>
            <a:off x="5605670" y="2743202"/>
            <a:ext cx="6420678" cy="3897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2"/>
                </a:solidFill>
              </a:rPr>
              <a:t>Una de las </a:t>
            </a:r>
            <a:r>
              <a:rPr lang="en-US" dirty="0" err="1">
                <a:solidFill>
                  <a:schemeClr val="tx2"/>
                </a:solidFill>
              </a:rPr>
              <a:t>características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más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distintivas</a:t>
            </a:r>
            <a:r>
              <a:rPr lang="en-US" dirty="0">
                <a:solidFill>
                  <a:schemeClr val="tx2"/>
                </a:solidFill>
              </a:rPr>
              <a:t> de Python es </a:t>
            </a:r>
            <a:r>
              <a:rPr lang="en-US" dirty="0" err="1">
                <a:solidFill>
                  <a:schemeClr val="tx2"/>
                </a:solidFill>
              </a:rPr>
              <a:t>el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uso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indentaciones</a:t>
            </a:r>
            <a:r>
              <a:rPr lang="en-US" dirty="0">
                <a:solidFill>
                  <a:schemeClr val="tx2"/>
                </a:solidFill>
              </a:rPr>
              <a:t> para </a:t>
            </a:r>
            <a:r>
              <a:rPr lang="en-US" dirty="0" err="1">
                <a:solidFill>
                  <a:schemeClr val="tx2"/>
                </a:solidFill>
              </a:rPr>
              <a:t>marcar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bloques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código</a:t>
            </a:r>
            <a:r>
              <a:rPr lang="en-US" dirty="0">
                <a:solidFill>
                  <a:schemeClr val="tx2"/>
                </a:solidFill>
              </a:rPr>
              <a:t>. </a:t>
            </a:r>
            <a:r>
              <a:rPr lang="en-US" dirty="0" err="1">
                <a:solidFill>
                  <a:schemeClr val="tx2"/>
                </a:solidFill>
              </a:rPr>
              <a:t>Considera</a:t>
            </a:r>
            <a:r>
              <a:rPr lang="en-US" dirty="0">
                <a:solidFill>
                  <a:schemeClr val="tx2"/>
                </a:solidFill>
              </a:rPr>
              <a:t> la </a:t>
            </a:r>
            <a:r>
              <a:rPr lang="en-US" dirty="0" err="1">
                <a:solidFill>
                  <a:schemeClr val="tx2"/>
                </a:solidFill>
              </a:rPr>
              <a:t>declaración</a:t>
            </a:r>
            <a:r>
              <a:rPr lang="en-US" dirty="0">
                <a:solidFill>
                  <a:schemeClr val="tx2"/>
                </a:solidFill>
              </a:rPr>
              <a:t> if de </a:t>
            </a:r>
            <a:r>
              <a:rPr lang="en-US" dirty="0" err="1">
                <a:solidFill>
                  <a:schemeClr val="tx2"/>
                </a:solidFill>
              </a:rPr>
              <a:t>nuestro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sencillo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programa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verificación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contraseñas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algn="just">
              <a:lnSpc>
                <a:spcPct val="14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chemeClr val="tx2"/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r>
              <a:rPr lang="en-US" dirty="0">
                <a:solidFill>
                  <a:schemeClr val="tx2"/>
                </a:solidFill>
              </a:rPr>
              <a:t>Las </a:t>
            </a:r>
            <a:r>
              <a:rPr lang="en-US" dirty="0" err="1">
                <a:solidFill>
                  <a:schemeClr val="tx2"/>
                </a:solidFill>
              </a:rPr>
              <a:t>líneas</a:t>
            </a:r>
            <a:r>
              <a:rPr lang="en-US" dirty="0">
                <a:solidFill>
                  <a:schemeClr val="tx2"/>
                </a:solidFill>
              </a:rPr>
              <a:t> print('</a:t>
            </a:r>
            <a:r>
              <a:rPr lang="en-US" dirty="0" err="1">
                <a:solidFill>
                  <a:schemeClr val="tx2"/>
                </a:solidFill>
              </a:rPr>
              <a:t>Iniciando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sesión</a:t>
            </a:r>
            <a:r>
              <a:rPr lang="en-US" dirty="0">
                <a:solidFill>
                  <a:schemeClr val="tx2"/>
                </a:solidFill>
              </a:rPr>
              <a:t> ...') y print('</a:t>
            </a:r>
            <a:r>
              <a:rPr lang="en-US" dirty="0" err="1">
                <a:solidFill>
                  <a:schemeClr val="tx2"/>
                </a:solidFill>
              </a:rPr>
              <a:t>Contraseña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incorrecta</a:t>
            </a:r>
            <a:r>
              <a:rPr lang="en-US" dirty="0">
                <a:solidFill>
                  <a:schemeClr val="tx2"/>
                </a:solidFill>
              </a:rPr>
              <a:t>') son dos </a:t>
            </a:r>
            <a:r>
              <a:rPr lang="en-US" dirty="0" err="1">
                <a:solidFill>
                  <a:schemeClr val="tx2"/>
                </a:solidFill>
              </a:rPr>
              <a:t>bloques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código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separados</a:t>
            </a:r>
            <a:r>
              <a:rPr lang="en-US" dirty="0">
                <a:solidFill>
                  <a:schemeClr val="tx2"/>
                </a:solidFill>
              </a:rPr>
              <a:t>. </a:t>
            </a:r>
            <a:r>
              <a:rPr lang="en-US" dirty="0" err="1">
                <a:solidFill>
                  <a:schemeClr val="tx2"/>
                </a:solidFill>
              </a:rPr>
              <a:t>Estos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resultan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tener</a:t>
            </a:r>
            <a:r>
              <a:rPr lang="en-US" dirty="0">
                <a:solidFill>
                  <a:schemeClr val="tx2"/>
                </a:solidFill>
              </a:rPr>
              <a:t> solo </a:t>
            </a:r>
            <a:r>
              <a:rPr lang="en-US" dirty="0" err="1">
                <a:solidFill>
                  <a:schemeClr val="tx2"/>
                </a:solidFill>
              </a:rPr>
              <a:t>una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línea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longitud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pero</a:t>
            </a:r>
            <a:r>
              <a:rPr lang="en-US" dirty="0">
                <a:solidFill>
                  <a:schemeClr val="tx2"/>
                </a:solidFill>
              </a:rPr>
              <a:t> Python le </a:t>
            </a:r>
            <a:r>
              <a:rPr lang="en-US" dirty="0" err="1">
                <a:solidFill>
                  <a:schemeClr val="tx2"/>
                </a:solidFill>
              </a:rPr>
              <a:t>permite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escribir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bloques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código</a:t>
            </a:r>
            <a:r>
              <a:rPr lang="en-US" dirty="0">
                <a:solidFill>
                  <a:schemeClr val="tx2"/>
                </a:solidFill>
              </a:rPr>
              <a:t> que </a:t>
            </a:r>
            <a:r>
              <a:rPr lang="en-US" dirty="0" err="1">
                <a:solidFill>
                  <a:schemeClr val="tx2"/>
                </a:solidFill>
              </a:rPr>
              <a:t>constan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cualquier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número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declaraciones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4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31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4103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" name="Rectangle 4105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 descr="Es hora! Todos a aprender Programación Python - Noticias de Bogotá y  Cundinamarca">
            <a:extLst>
              <a:ext uri="{FF2B5EF4-FFF2-40B4-BE49-F238E27FC236}">
                <a16:creationId xmlns:a16="http://schemas.microsoft.com/office/drawing/2014/main" id="{07FC7B1E-6F56-2448-DD73-87901CC8D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9" r="37130" b="-1"/>
          <a:stretch/>
        </p:blipFill>
        <p:spPr bwMode="auto">
          <a:xfrm>
            <a:off x="-1" y="1"/>
            <a:ext cx="5295331" cy="687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3ACE28-F858-86D2-8179-988520610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6097" y="258417"/>
            <a:ext cx="6410738" cy="6617417"/>
          </a:xfrm>
        </p:spPr>
        <p:txBody>
          <a:bodyPr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es-MX" sz="1400" b="0" i="0" dirty="0"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Para indicar un bloque de código en Python, debes </a:t>
            </a:r>
            <a:r>
              <a:rPr lang="es-MX" sz="1400" b="0" i="0" dirty="0" err="1"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indentar</a:t>
            </a:r>
            <a:r>
              <a:rPr lang="es-MX" sz="1400" b="0" i="0" dirty="0"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cada línea del bloque en la misma cantidad. Los dos bloques de código en nuestro ejemplo sentencia </a:t>
            </a:r>
            <a:r>
              <a:rPr lang="es-MX" sz="1400" b="0" i="0" dirty="0" err="1"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if</a:t>
            </a:r>
            <a:r>
              <a:rPr lang="es-MX" sz="1400" b="0" i="0" dirty="0"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están endentados con cuatro espacios que es una cantidad típica de sangría para Python.</a:t>
            </a:r>
          </a:p>
          <a:p>
            <a:pPr algn="just">
              <a:lnSpc>
                <a:spcPct val="140000"/>
              </a:lnSpc>
            </a:pPr>
            <a:r>
              <a:rPr lang="es-MX" sz="1400" dirty="0"/>
              <a:t>En la mayoría de los otros lenguajes de programación, la </a:t>
            </a:r>
            <a:r>
              <a:rPr lang="es-MX" sz="1400" dirty="0" err="1"/>
              <a:t>indentación</a:t>
            </a:r>
            <a:r>
              <a:rPr lang="es-MX" sz="1400" dirty="0"/>
              <a:t> se usa solo para ayudar a que el código se vea bonito. Pero en Python, es necesario para indicar a qué bloque de código pertenece una declaración. Por ejemplo, la sentencia final </a:t>
            </a:r>
            <a:r>
              <a:rPr lang="es-MX" sz="1400" dirty="0" err="1"/>
              <a:t>print</a:t>
            </a:r>
            <a:r>
              <a:rPr lang="es-MX" sz="1400" dirty="0"/>
              <a:t> ("¡Todo terminado!") No está endentada, por lo que no es parte del bloque </a:t>
            </a:r>
            <a:r>
              <a:rPr lang="es-MX" sz="1400" dirty="0" err="1"/>
              <a:t>else</a:t>
            </a:r>
            <a:r>
              <a:rPr lang="es-MX" sz="1400" dirty="0"/>
              <a:t>.</a:t>
            </a:r>
          </a:p>
          <a:p>
            <a:pPr algn="just">
              <a:lnSpc>
                <a:spcPct val="140000"/>
              </a:lnSpc>
            </a:pPr>
            <a:endParaRPr lang="es-MX" sz="1400" dirty="0"/>
          </a:p>
          <a:p>
            <a:pPr algn="just">
              <a:lnSpc>
                <a:spcPct val="140000"/>
              </a:lnSpc>
            </a:pPr>
            <a:r>
              <a:rPr lang="es-MX" sz="1400" dirty="0"/>
              <a:t>Los programadores familiarizados con otros lenguajes a menudo se irritan ante la idea de que la </a:t>
            </a:r>
            <a:r>
              <a:rPr lang="es-MX" sz="1400" dirty="0" err="1"/>
              <a:t>indentación</a:t>
            </a:r>
            <a:r>
              <a:rPr lang="es-MX" sz="1400" dirty="0"/>
              <a:t> importa: a muchos programadores les gusta la libertad de formatear su código como les plazca. Sin embargo, las reglas de </a:t>
            </a:r>
            <a:r>
              <a:rPr lang="es-MX" sz="1400" dirty="0" err="1"/>
              <a:t>indentación</a:t>
            </a:r>
            <a:r>
              <a:rPr lang="es-MX" sz="1400" dirty="0"/>
              <a:t> en Python son bastante simples y la mayoría de los programadores ya utilizan </a:t>
            </a:r>
            <a:r>
              <a:rPr lang="es-MX" sz="1400" dirty="0" err="1"/>
              <a:t>indentación</a:t>
            </a:r>
            <a:r>
              <a:rPr lang="es-MX" sz="1400" dirty="0"/>
              <a:t> para hacer que su código sea legible. Python simplemente lleva esta idea un paso más allá y le da significado a la sangría.</a:t>
            </a:r>
            <a:endParaRPr lang="es-GT" sz="1400" dirty="0"/>
          </a:p>
        </p:txBody>
      </p:sp>
    </p:spTree>
    <p:extLst>
      <p:ext uri="{BB962C8B-B14F-4D97-AF65-F5344CB8AC3E}">
        <p14:creationId xmlns:p14="http://schemas.microsoft.com/office/powerpoint/2010/main" val="407645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60CCE-596B-9B83-FB70-F9BC9D1E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Ejemplo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C3E898-985C-3DA5-D7FC-D3E5BF1B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&gt; 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MX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"¡Cinco es mayor que dos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!"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MX" dirty="0"/>
              <a:t>Python te dará un error si omites la </a:t>
            </a:r>
            <a:r>
              <a:rPr lang="es-MX" dirty="0" err="1"/>
              <a:t>indentación</a:t>
            </a:r>
            <a:r>
              <a:rPr lang="es-MX" dirty="0"/>
              <a:t>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&gt; 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MX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"¡Cinco es mayor que dos</a:t>
            </a:r>
            <a:r>
              <a:rPr lang="en-US" b="0" i="0" dirty="0">
                <a:solidFill>
                  <a:srgbClr val="A52A2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!"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97849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9F3C770-12E9-BA51-BDFF-E093CD8A8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58" y="218344"/>
            <a:ext cx="10586910" cy="193844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EA7B387-10D5-1183-55AF-26A8C82A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49" y="2684054"/>
            <a:ext cx="10571386" cy="20171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BF3F5E-11CA-14B3-EC43-3EF5C9813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29574"/>
            <a:ext cx="12008940" cy="5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6648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466</Words>
  <Application>Microsoft Office PowerPoint</Application>
  <PresentationFormat>Panorámica</PresentationFormat>
  <Paragraphs>28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Consolas</vt:lpstr>
      <vt:lpstr>Lato</vt:lpstr>
      <vt:lpstr>Modern Love</vt:lpstr>
      <vt:lpstr>BohemianVTI</vt:lpstr>
      <vt:lpstr>Python</vt:lpstr>
      <vt:lpstr>Ejecutar: Sintaxis de Python </vt:lpstr>
      <vt:lpstr>Indentación en Python</vt:lpstr>
      <vt:lpstr>Python usa la indentación para indicar un bloque de código.</vt:lpstr>
      <vt:lpstr>Presentación de PowerPoint</vt:lpstr>
      <vt:lpstr>Bloques de código e indentación</vt:lpstr>
      <vt:lpstr>Presentación de PowerPoint</vt:lpstr>
      <vt:lpstr>Ejemplo</vt:lpstr>
      <vt:lpstr>Presentación de PowerPoint</vt:lpstr>
      <vt:lpstr>Presentación de PowerPoint</vt:lpstr>
      <vt:lpstr>Ejercicio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Monjes</dc:creator>
  <cp:lastModifiedBy>Javier Monjes</cp:lastModifiedBy>
  <cp:revision>2</cp:revision>
  <dcterms:created xsi:type="dcterms:W3CDTF">2024-08-27T19:04:10Z</dcterms:created>
  <dcterms:modified xsi:type="dcterms:W3CDTF">2024-08-27T21:40:13Z</dcterms:modified>
</cp:coreProperties>
</file>